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s-H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3" d="100"/>
          <a:sy n="73" d="100"/>
        </p:scale>
        <p:origin x="618" y="24"/>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HN"/>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HN"/>
          </a:p>
        </p:txBody>
      </p:sp>
      <p:sp>
        <p:nvSpPr>
          <p:cNvPr id="4" name="Marcador de fecha 3"/>
          <p:cNvSpPr>
            <a:spLocks noGrp="1"/>
          </p:cNvSpPr>
          <p:nvPr>
            <p:ph type="dt" sz="half" idx="10"/>
          </p:nvPr>
        </p:nvSpPr>
        <p:spPr/>
        <p:txBody>
          <a:bodyPr/>
          <a:lstStyle/>
          <a:p>
            <a:fld id="{1EF92C0E-828A-4BF1-89DD-BEFDF38914E9}" type="datetimeFigureOut">
              <a:rPr lang="es-HN" smtClean="0"/>
              <a:t>30/1/2022</a:t>
            </a:fld>
            <a:endParaRPr lang="es-HN"/>
          </a:p>
        </p:txBody>
      </p:sp>
      <p:sp>
        <p:nvSpPr>
          <p:cNvPr id="5" name="Marcador de pie de página 4"/>
          <p:cNvSpPr>
            <a:spLocks noGrp="1"/>
          </p:cNvSpPr>
          <p:nvPr>
            <p:ph type="ftr" sz="quarter" idx="11"/>
          </p:nvPr>
        </p:nvSpPr>
        <p:spPr/>
        <p:txBody>
          <a:bodyPr/>
          <a:lstStyle/>
          <a:p>
            <a:endParaRPr lang="es-HN"/>
          </a:p>
        </p:txBody>
      </p:sp>
      <p:sp>
        <p:nvSpPr>
          <p:cNvPr id="6" name="Marcador de número de diapositiva 5"/>
          <p:cNvSpPr>
            <a:spLocks noGrp="1"/>
          </p:cNvSpPr>
          <p:nvPr>
            <p:ph type="sldNum" sz="quarter" idx="12"/>
          </p:nvPr>
        </p:nvSpPr>
        <p:spPr/>
        <p:txBody>
          <a:bodyPr/>
          <a:lstStyle/>
          <a:p>
            <a:fld id="{6B910D9B-13D4-40A8-AD2E-41D0D9F1CFA1}" type="slidenum">
              <a:rPr lang="es-HN" smtClean="0"/>
              <a:t>‹Nº›</a:t>
            </a:fld>
            <a:endParaRPr lang="es-HN"/>
          </a:p>
        </p:txBody>
      </p:sp>
    </p:spTree>
    <p:extLst>
      <p:ext uri="{BB962C8B-B14F-4D97-AF65-F5344CB8AC3E}">
        <p14:creationId xmlns:p14="http://schemas.microsoft.com/office/powerpoint/2010/main" val="3202405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HN"/>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HN"/>
          </a:p>
        </p:txBody>
      </p:sp>
      <p:sp>
        <p:nvSpPr>
          <p:cNvPr id="4" name="Marcador de fecha 3"/>
          <p:cNvSpPr>
            <a:spLocks noGrp="1"/>
          </p:cNvSpPr>
          <p:nvPr>
            <p:ph type="dt" sz="half" idx="10"/>
          </p:nvPr>
        </p:nvSpPr>
        <p:spPr/>
        <p:txBody>
          <a:bodyPr/>
          <a:lstStyle/>
          <a:p>
            <a:fld id="{1EF92C0E-828A-4BF1-89DD-BEFDF38914E9}" type="datetimeFigureOut">
              <a:rPr lang="es-HN" smtClean="0"/>
              <a:t>30/1/2022</a:t>
            </a:fld>
            <a:endParaRPr lang="es-HN"/>
          </a:p>
        </p:txBody>
      </p:sp>
      <p:sp>
        <p:nvSpPr>
          <p:cNvPr id="5" name="Marcador de pie de página 4"/>
          <p:cNvSpPr>
            <a:spLocks noGrp="1"/>
          </p:cNvSpPr>
          <p:nvPr>
            <p:ph type="ftr" sz="quarter" idx="11"/>
          </p:nvPr>
        </p:nvSpPr>
        <p:spPr/>
        <p:txBody>
          <a:bodyPr/>
          <a:lstStyle/>
          <a:p>
            <a:endParaRPr lang="es-HN"/>
          </a:p>
        </p:txBody>
      </p:sp>
      <p:sp>
        <p:nvSpPr>
          <p:cNvPr id="6" name="Marcador de número de diapositiva 5"/>
          <p:cNvSpPr>
            <a:spLocks noGrp="1"/>
          </p:cNvSpPr>
          <p:nvPr>
            <p:ph type="sldNum" sz="quarter" idx="12"/>
          </p:nvPr>
        </p:nvSpPr>
        <p:spPr/>
        <p:txBody>
          <a:bodyPr/>
          <a:lstStyle/>
          <a:p>
            <a:fld id="{6B910D9B-13D4-40A8-AD2E-41D0D9F1CFA1}" type="slidenum">
              <a:rPr lang="es-HN" smtClean="0"/>
              <a:t>‹Nº›</a:t>
            </a:fld>
            <a:endParaRPr lang="es-HN"/>
          </a:p>
        </p:txBody>
      </p:sp>
    </p:spTree>
    <p:extLst>
      <p:ext uri="{BB962C8B-B14F-4D97-AF65-F5344CB8AC3E}">
        <p14:creationId xmlns:p14="http://schemas.microsoft.com/office/powerpoint/2010/main" val="3097923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HN"/>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HN"/>
          </a:p>
        </p:txBody>
      </p:sp>
      <p:sp>
        <p:nvSpPr>
          <p:cNvPr id="4" name="Marcador de fecha 3"/>
          <p:cNvSpPr>
            <a:spLocks noGrp="1"/>
          </p:cNvSpPr>
          <p:nvPr>
            <p:ph type="dt" sz="half" idx="10"/>
          </p:nvPr>
        </p:nvSpPr>
        <p:spPr/>
        <p:txBody>
          <a:bodyPr/>
          <a:lstStyle/>
          <a:p>
            <a:fld id="{1EF92C0E-828A-4BF1-89DD-BEFDF38914E9}" type="datetimeFigureOut">
              <a:rPr lang="es-HN" smtClean="0"/>
              <a:t>30/1/2022</a:t>
            </a:fld>
            <a:endParaRPr lang="es-HN"/>
          </a:p>
        </p:txBody>
      </p:sp>
      <p:sp>
        <p:nvSpPr>
          <p:cNvPr id="5" name="Marcador de pie de página 4"/>
          <p:cNvSpPr>
            <a:spLocks noGrp="1"/>
          </p:cNvSpPr>
          <p:nvPr>
            <p:ph type="ftr" sz="quarter" idx="11"/>
          </p:nvPr>
        </p:nvSpPr>
        <p:spPr/>
        <p:txBody>
          <a:bodyPr/>
          <a:lstStyle/>
          <a:p>
            <a:endParaRPr lang="es-HN"/>
          </a:p>
        </p:txBody>
      </p:sp>
      <p:sp>
        <p:nvSpPr>
          <p:cNvPr id="6" name="Marcador de número de diapositiva 5"/>
          <p:cNvSpPr>
            <a:spLocks noGrp="1"/>
          </p:cNvSpPr>
          <p:nvPr>
            <p:ph type="sldNum" sz="quarter" idx="12"/>
          </p:nvPr>
        </p:nvSpPr>
        <p:spPr/>
        <p:txBody>
          <a:bodyPr/>
          <a:lstStyle/>
          <a:p>
            <a:fld id="{6B910D9B-13D4-40A8-AD2E-41D0D9F1CFA1}" type="slidenum">
              <a:rPr lang="es-HN" smtClean="0"/>
              <a:t>‹Nº›</a:t>
            </a:fld>
            <a:endParaRPr lang="es-HN"/>
          </a:p>
        </p:txBody>
      </p:sp>
    </p:spTree>
    <p:extLst>
      <p:ext uri="{BB962C8B-B14F-4D97-AF65-F5344CB8AC3E}">
        <p14:creationId xmlns:p14="http://schemas.microsoft.com/office/powerpoint/2010/main" val="2448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HN"/>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HN"/>
          </a:p>
        </p:txBody>
      </p:sp>
      <p:sp>
        <p:nvSpPr>
          <p:cNvPr id="4" name="Marcador de fecha 3"/>
          <p:cNvSpPr>
            <a:spLocks noGrp="1"/>
          </p:cNvSpPr>
          <p:nvPr>
            <p:ph type="dt" sz="half" idx="10"/>
          </p:nvPr>
        </p:nvSpPr>
        <p:spPr/>
        <p:txBody>
          <a:bodyPr/>
          <a:lstStyle/>
          <a:p>
            <a:fld id="{1EF92C0E-828A-4BF1-89DD-BEFDF38914E9}" type="datetimeFigureOut">
              <a:rPr lang="es-HN" smtClean="0"/>
              <a:t>30/1/2022</a:t>
            </a:fld>
            <a:endParaRPr lang="es-HN"/>
          </a:p>
        </p:txBody>
      </p:sp>
      <p:sp>
        <p:nvSpPr>
          <p:cNvPr id="5" name="Marcador de pie de página 4"/>
          <p:cNvSpPr>
            <a:spLocks noGrp="1"/>
          </p:cNvSpPr>
          <p:nvPr>
            <p:ph type="ftr" sz="quarter" idx="11"/>
          </p:nvPr>
        </p:nvSpPr>
        <p:spPr/>
        <p:txBody>
          <a:bodyPr/>
          <a:lstStyle/>
          <a:p>
            <a:endParaRPr lang="es-HN"/>
          </a:p>
        </p:txBody>
      </p:sp>
      <p:sp>
        <p:nvSpPr>
          <p:cNvPr id="6" name="Marcador de número de diapositiva 5"/>
          <p:cNvSpPr>
            <a:spLocks noGrp="1"/>
          </p:cNvSpPr>
          <p:nvPr>
            <p:ph type="sldNum" sz="quarter" idx="12"/>
          </p:nvPr>
        </p:nvSpPr>
        <p:spPr/>
        <p:txBody>
          <a:bodyPr/>
          <a:lstStyle/>
          <a:p>
            <a:fld id="{6B910D9B-13D4-40A8-AD2E-41D0D9F1CFA1}" type="slidenum">
              <a:rPr lang="es-HN" smtClean="0"/>
              <a:t>‹Nº›</a:t>
            </a:fld>
            <a:endParaRPr lang="es-HN"/>
          </a:p>
        </p:txBody>
      </p:sp>
    </p:spTree>
    <p:extLst>
      <p:ext uri="{BB962C8B-B14F-4D97-AF65-F5344CB8AC3E}">
        <p14:creationId xmlns:p14="http://schemas.microsoft.com/office/powerpoint/2010/main" val="274347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HN"/>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1EF92C0E-828A-4BF1-89DD-BEFDF38914E9}" type="datetimeFigureOut">
              <a:rPr lang="es-HN" smtClean="0"/>
              <a:t>30/1/2022</a:t>
            </a:fld>
            <a:endParaRPr lang="es-HN"/>
          </a:p>
        </p:txBody>
      </p:sp>
      <p:sp>
        <p:nvSpPr>
          <p:cNvPr id="5" name="Marcador de pie de página 4"/>
          <p:cNvSpPr>
            <a:spLocks noGrp="1"/>
          </p:cNvSpPr>
          <p:nvPr>
            <p:ph type="ftr" sz="quarter" idx="11"/>
          </p:nvPr>
        </p:nvSpPr>
        <p:spPr/>
        <p:txBody>
          <a:bodyPr/>
          <a:lstStyle/>
          <a:p>
            <a:endParaRPr lang="es-HN"/>
          </a:p>
        </p:txBody>
      </p:sp>
      <p:sp>
        <p:nvSpPr>
          <p:cNvPr id="6" name="Marcador de número de diapositiva 5"/>
          <p:cNvSpPr>
            <a:spLocks noGrp="1"/>
          </p:cNvSpPr>
          <p:nvPr>
            <p:ph type="sldNum" sz="quarter" idx="12"/>
          </p:nvPr>
        </p:nvSpPr>
        <p:spPr/>
        <p:txBody>
          <a:bodyPr/>
          <a:lstStyle/>
          <a:p>
            <a:fld id="{6B910D9B-13D4-40A8-AD2E-41D0D9F1CFA1}" type="slidenum">
              <a:rPr lang="es-HN" smtClean="0"/>
              <a:t>‹Nº›</a:t>
            </a:fld>
            <a:endParaRPr lang="es-HN"/>
          </a:p>
        </p:txBody>
      </p:sp>
    </p:spTree>
    <p:extLst>
      <p:ext uri="{BB962C8B-B14F-4D97-AF65-F5344CB8AC3E}">
        <p14:creationId xmlns:p14="http://schemas.microsoft.com/office/powerpoint/2010/main" val="147677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HN"/>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HN"/>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HN"/>
          </a:p>
        </p:txBody>
      </p:sp>
      <p:sp>
        <p:nvSpPr>
          <p:cNvPr id="5" name="Marcador de fecha 4"/>
          <p:cNvSpPr>
            <a:spLocks noGrp="1"/>
          </p:cNvSpPr>
          <p:nvPr>
            <p:ph type="dt" sz="half" idx="10"/>
          </p:nvPr>
        </p:nvSpPr>
        <p:spPr/>
        <p:txBody>
          <a:bodyPr/>
          <a:lstStyle/>
          <a:p>
            <a:fld id="{1EF92C0E-828A-4BF1-89DD-BEFDF38914E9}" type="datetimeFigureOut">
              <a:rPr lang="es-HN" smtClean="0"/>
              <a:t>30/1/2022</a:t>
            </a:fld>
            <a:endParaRPr lang="es-HN"/>
          </a:p>
        </p:txBody>
      </p:sp>
      <p:sp>
        <p:nvSpPr>
          <p:cNvPr id="6" name="Marcador de pie de página 5"/>
          <p:cNvSpPr>
            <a:spLocks noGrp="1"/>
          </p:cNvSpPr>
          <p:nvPr>
            <p:ph type="ftr" sz="quarter" idx="11"/>
          </p:nvPr>
        </p:nvSpPr>
        <p:spPr/>
        <p:txBody>
          <a:bodyPr/>
          <a:lstStyle/>
          <a:p>
            <a:endParaRPr lang="es-HN"/>
          </a:p>
        </p:txBody>
      </p:sp>
      <p:sp>
        <p:nvSpPr>
          <p:cNvPr id="7" name="Marcador de número de diapositiva 6"/>
          <p:cNvSpPr>
            <a:spLocks noGrp="1"/>
          </p:cNvSpPr>
          <p:nvPr>
            <p:ph type="sldNum" sz="quarter" idx="12"/>
          </p:nvPr>
        </p:nvSpPr>
        <p:spPr/>
        <p:txBody>
          <a:bodyPr/>
          <a:lstStyle/>
          <a:p>
            <a:fld id="{6B910D9B-13D4-40A8-AD2E-41D0D9F1CFA1}" type="slidenum">
              <a:rPr lang="es-HN" smtClean="0"/>
              <a:t>‹Nº›</a:t>
            </a:fld>
            <a:endParaRPr lang="es-HN"/>
          </a:p>
        </p:txBody>
      </p:sp>
    </p:spTree>
    <p:extLst>
      <p:ext uri="{BB962C8B-B14F-4D97-AF65-F5344CB8AC3E}">
        <p14:creationId xmlns:p14="http://schemas.microsoft.com/office/powerpoint/2010/main" val="65159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HN"/>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HN"/>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HN"/>
          </a:p>
        </p:txBody>
      </p:sp>
      <p:sp>
        <p:nvSpPr>
          <p:cNvPr id="7" name="Marcador de fecha 6"/>
          <p:cNvSpPr>
            <a:spLocks noGrp="1"/>
          </p:cNvSpPr>
          <p:nvPr>
            <p:ph type="dt" sz="half" idx="10"/>
          </p:nvPr>
        </p:nvSpPr>
        <p:spPr/>
        <p:txBody>
          <a:bodyPr/>
          <a:lstStyle/>
          <a:p>
            <a:fld id="{1EF92C0E-828A-4BF1-89DD-BEFDF38914E9}" type="datetimeFigureOut">
              <a:rPr lang="es-HN" smtClean="0"/>
              <a:t>30/1/2022</a:t>
            </a:fld>
            <a:endParaRPr lang="es-HN"/>
          </a:p>
        </p:txBody>
      </p:sp>
      <p:sp>
        <p:nvSpPr>
          <p:cNvPr id="8" name="Marcador de pie de página 7"/>
          <p:cNvSpPr>
            <a:spLocks noGrp="1"/>
          </p:cNvSpPr>
          <p:nvPr>
            <p:ph type="ftr" sz="quarter" idx="11"/>
          </p:nvPr>
        </p:nvSpPr>
        <p:spPr/>
        <p:txBody>
          <a:bodyPr/>
          <a:lstStyle/>
          <a:p>
            <a:endParaRPr lang="es-HN"/>
          </a:p>
        </p:txBody>
      </p:sp>
      <p:sp>
        <p:nvSpPr>
          <p:cNvPr id="9" name="Marcador de número de diapositiva 8"/>
          <p:cNvSpPr>
            <a:spLocks noGrp="1"/>
          </p:cNvSpPr>
          <p:nvPr>
            <p:ph type="sldNum" sz="quarter" idx="12"/>
          </p:nvPr>
        </p:nvSpPr>
        <p:spPr/>
        <p:txBody>
          <a:bodyPr/>
          <a:lstStyle/>
          <a:p>
            <a:fld id="{6B910D9B-13D4-40A8-AD2E-41D0D9F1CFA1}" type="slidenum">
              <a:rPr lang="es-HN" smtClean="0"/>
              <a:t>‹Nº›</a:t>
            </a:fld>
            <a:endParaRPr lang="es-HN"/>
          </a:p>
        </p:txBody>
      </p:sp>
    </p:spTree>
    <p:extLst>
      <p:ext uri="{BB962C8B-B14F-4D97-AF65-F5344CB8AC3E}">
        <p14:creationId xmlns:p14="http://schemas.microsoft.com/office/powerpoint/2010/main" val="52655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HN"/>
          </a:p>
        </p:txBody>
      </p:sp>
      <p:sp>
        <p:nvSpPr>
          <p:cNvPr id="3" name="Marcador de fecha 2"/>
          <p:cNvSpPr>
            <a:spLocks noGrp="1"/>
          </p:cNvSpPr>
          <p:nvPr>
            <p:ph type="dt" sz="half" idx="10"/>
          </p:nvPr>
        </p:nvSpPr>
        <p:spPr/>
        <p:txBody>
          <a:bodyPr/>
          <a:lstStyle/>
          <a:p>
            <a:fld id="{1EF92C0E-828A-4BF1-89DD-BEFDF38914E9}" type="datetimeFigureOut">
              <a:rPr lang="es-HN" smtClean="0"/>
              <a:t>30/1/2022</a:t>
            </a:fld>
            <a:endParaRPr lang="es-HN"/>
          </a:p>
        </p:txBody>
      </p:sp>
      <p:sp>
        <p:nvSpPr>
          <p:cNvPr id="4" name="Marcador de pie de página 3"/>
          <p:cNvSpPr>
            <a:spLocks noGrp="1"/>
          </p:cNvSpPr>
          <p:nvPr>
            <p:ph type="ftr" sz="quarter" idx="11"/>
          </p:nvPr>
        </p:nvSpPr>
        <p:spPr/>
        <p:txBody>
          <a:bodyPr/>
          <a:lstStyle/>
          <a:p>
            <a:endParaRPr lang="es-HN"/>
          </a:p>
        </p:txBody>
      </p:sp>
      <p:sp>
        <p:nvSpPr>
          <p:cNvPr id="5" name="Marcador de número de diapositiva 4"/>
          <p:cNvSpPr>
            <a:spLocks noGrp="1"/>
          </p:cNvSpPr>
          <p:nvPr>
            <p:ph type="sldNum" sz="quarter" idx="12"/>
          </p:nvPr>
        </p:nvSpPr>
        <p:spPr/>
        <p:txBody>
          <a:bodyPr/>
          <a:lstStyle/>
          <a:p>
            <a:fld id="{6B910D9B-13D4-40A8-AD2E-41D0D9F1CFA1}" type="slidenum">
              <a:rPr lang="es-HN" smtClean="0"/>
              <a:t>‹Nº›</a:t>
            </a:fld>
            <a:endParaRPr lang="es-HN"/>
          </a:p>
        </p:txBody>
      </p:sp>
    </p:spTree>
    <p:extLst>
      <p:ext uri="{BB962C8B-B14F-4D97-AF65-F5344CB8AC3E}">
        <p14:creationId xmlns:p14="http://schemas.microsoft.com/office/powerpoint/2010/main" val="4031783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EF92C0E-828A-4BF1-89DD-BEFDF38914E9}" type="datetimeFigureOut">
              <a:rPr lang="es-HN" smtClean="0"/>
              <a:t>30/1/2022</a:t>
            </a:fld>
            <a:endParaRPr lang="es-HN"/>
          </a:p>
        </p:txBody>
      </p:sp>
      <p:sp>
        <p:nvSpPr>
          <p:cNvPr id="3" name="Marcador de pie de página 2"/>
          <p:cNvSpPr>
            <a:spLocks noGrp="1"/>
          </p:cNvSpPr>
          <p:nvPr>
            <p:ph type="ftr" sz="quarter" idx="11"/>
          </p:nvPr>
        </p:nvSpPr>
        <p:spPr/>
        <p:txBody>
          <a:bodyPr/>
          <a:lstStyle/>
          <a:p>
            <a:endParaRPr lang="es-HN"/>
          </a:p>
        </p:txBody>
      </p:sp>
      <p:sp>
        <p:nvSpPr>
          <p:cNvPr id="4" name="Marcador de número de diapositiva 3"/>
          <p:cNvSpPr>
            <a:spLocks noGrp="1"/>
          </p:cNvSpPr>
          <p:nvPr>
            <p:ph type="sldNum" sz="quarter" idx="12"/>
          </p:nvPr>
        </p:nvSpPr>
        <p:spPr/>
        <p:txBody>
          <a:bodyPr/>
          <a:lstStyle/>
          <a:p>
            <a:fld id="{6B910D9B-13D4-40A8-AD2E-41D0D9F1CFA1}" type="slidenum">
              <a:rPr lang="es-HN" smtClean="0"/>
              <a:t>‹Nº›</a:t>
            </a:fld>
            <a:endParaRPr lang="es-HN"/>
          </a:p>
        </p:txBody>
      </p:sp>
    </p:spTree>
    <p:extLst>
      <p:ext uri="{BB962C8B-B14F-4D97-AF65-F5344CB8AC3E}">
        <p14:creationId xmlns:p14="http://schemas.microsoft.com/office/powerpoint/2010/main" val="306797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HN"/>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HN"/>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1EF92C0E-828A-4BF1-89DD-BEFDF38914E9}" type="datetimeFigureOut">
              <a:rPr lang="es-HN" smtClean="0"/>
              <a:t>30/1/2022</a:t>
            </a:fld>
            <a:endParaRPr lang="es-HN"/>
          </a:p>
        </p:txBody>
      </p:sp>
      <p:sp>
        <p:nvSpPr>
          <p:cNvPr id="6" name="Marcador de pie de página 5"/>
          <p:cNvSpPr>
            <a:spLocks noGrp="1"/>
          </p:cNvSpPr>
          <p:nvPr>
            <p:ph type="ftr" sz="quarter" idx="11"/>
          </p:nvPr>
        </p:nvSpPr>
        <p:spPr/>
        <p:txBody>
          <a:bodyPr/>
          <a:lstStyle/>
          <a:p>
            <a:endParaRPr lang="es-HN"/>
          </a:p>
        </p:txBody>
      </p:sp>
      <p:sp>
        <p:nvSpPr>
          <p:cNvPr id="7" name="Marcador de número de diapositiva 6"/>
          <p:cNvSpPr>
            <a:spLocks noGrp="1"/>
          </p:cNvSpPr>
          <p:nvPr>
            <p:ph type="sldNum" sz="quarter" idx="12"/>
          </p:nvPr>
        </p:nvSpPr>
        <p:spPr/>
        <p:txBody>
          <a:bodyPr/>
          <a:lstStyle/>
          <a:p>
            <a:fld id="{6B910D9B-13D4-40A8-AD2E-41D0D9F1CFA1}" type="slidenum">
              <a:rPr lang="es-HN" smtClean="0"/>
              <a:t>‹Nº›</a:t>
            </a:fld>
            <a:endParaRPr lang="es-HN"/>
          </a:p>
        </p:txBody>
      </p:sp>
    </p:spTree>
    <p:extLst>
      <p:ext uri="{BB962C8B-B14F-4D97-AF65-F5344CB8AC3E}">
        <p14:creationId xmlns:p14="http://schemas.microsoft.com/office/powerpoint/2010/main" val="3385966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HN"/>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HN"/>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1EF92C0E-828A-4BF1-89DD-BEFDF38914E9}" type="datetimeFigureOut">
              <a:rPr lang="es-HN" smtClean="0"/>
              <a:t>30/1/2022</a:t>
            </a:fld>
            <a:endParaRPr lang="es-HN"/>
          </a:p>
        </p:txBody>
      </p:sp>
      <p:sp>
        <p:nvSpPr>
          <p:cNvPr id="6" name="Marcador de pie de página 5"/>
          <p:cNvSpPr>
            <a:spLocks noGrp="1"/>
          </p:cNvSpPr>
          <p:nvPr>
            <p:ph type="ftr" sz="quarter" idx="11"/>
          </p:nvPr>
        </p:nvSpPr>
        <p:spPr/>
        <p:txBody>
          <a:bodyPr/>
          <a:lstStyle/>
          <a:p>
            <a:endParaRPr lang="es-HN"/>
          </a:p>
        </p:txBody>
      </p:sp>
      <p:sp>
        <p:nvSpPr>
          <p:cNvPr id="7" name="Marcador de número de diapositiva 6"/>
          <p:cNvSpPr>
            <a:spLocks noGrp="1"/>
          </p:cNvSpPr>
          <p:nvPr>
            <p:ph type="sldNum" sz="quarter" idx="12"/>
          </p:nvPr>
        </p:nvSpPr>
        <p:spPr/>
        <p:txBody>
          <a:bodyPr/>
          <a:lstStyle/>
          <a:p>
            <a:fld id="{6B910D9B-13D4-40A8-AD2E-41D0D9F1CFA1}" type="slidenum">
              <a:rPr lang="es-HN" smtClean="0"/>
              <a:t>‹Nº›</a:t>
            </a:fld>
            <a:endParaRPr lang="es-HN"/>
          </a:p>
        </p:txBody>
      </p:sp>
    </p:spTree>
    <p:extLst>
      <p:ext uri="{BB962C8B-B14F-4D97-AF65-F5344CB8AC3E}">
        <p14:creationId xmlns:p14="http://schemas.microsoft.com/office/powerpoint/2010/main" val="753793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HN"/>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HN"/>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92C0E-828A-4BF1-89DD-BEFDF38914E9}" type="datetimeFigureOut">
              <a:rPr lang="es-HN" smtClean="0"/>
              <a:t>30/1/2022</a:t>
            </a:fld>
            <a:endParaRPr lang="es-HN"/>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HN"/>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910D9B-13D4-40A8-AD2E-41D0D9F1CFA1}" type="slidenum">
              <a:rPr lang="es-HN" smtClean="0"/>
              <a:t>‹Nº›</a:t>
            </a:fld>
            <a:endParaRPr lang="es-HN"/>
          </a:p>
        </p:txBody>
      </p:sp>
    </p:spTree>
    <p:extLst>
      <p:ext uri="{BB962C8B-B14F-4D97-AF65-F5344CB8AC3E}">
        <p14:creationId xmlns:p14="http://schemas.microsoft.com/office/powerpoint/2010/main" val="2114247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H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07" y="0"/>
            <a:ext cx="12088586" cy="6802120"/>
          </a:xfrm>
          <a:prstGeom prst="rect">
            <a:avLst/>
          </a:prstGeom>
          <a:ln w="228600" cap="sq" cmpd="thickThin">
            <a:solidFill>
              <a:srgbClr val="000000"/>
            </a:solidFill>
            <a:prstDash val="solid"/>
            <a:miter lim="800000"/>
          </a:ln>
          <a:effectLst>
            <a:innerShdw blurRad="76200">
              <a:srgbClr val="000000"/>
            </a:innerShdw>
          </a:effectLst>
        </p:spPr>
      </p:pic>
      <p:sp>
        <p:nvSpPr>
          <p:cNvPr id="3" name="Subtítulo 2"/>
          <p:cNvSpPr>
            <a:spLocks noGrp="1"/>
          </p:cNvSpPr>
          <p:nvPr>
            <p:ph type="subTitle" idx="1"/>
          </p:nvPr>
        </p:nvSpPr>
        <p:spPr>
          <a:xfrm>
            <a:off x="1432559" y="862080"/>
            <a:ext cx="9144000" cy="1655762"/>
          </a:xfrm>
        </p:spPr>
        <p:txBody>
          <a:bodyPr/>
          <a:lstStyle/>
          <a:p>
            <a:r>
              <a:rPr lang="es-ES" sz="2800" b="1" dirty="0" smtClean="0">
                <a:solidFill>
                  <a:schemeClr val="bg1"/>
                </a:solidFill>
              </a:rPr>
              <a:t>Propuesta proyecto Geo portal </a:t>
            </a:r>
            <a:r>
              <a:rPr lang="es-ES" sz="2800" b="1" dirty="0" smtClean="0">
                <a:solidFill>
                  <a:schemeClr val="bg1"/>
                </a:solidFill>
              </a:rPr>
              <a:t>web, mapeo </a:t>
            </a:r>
            <a:r>
              <a:rPr lang="es-ES" sz="2800" b="1" dirty="0" smtClean="0">
                <a:solidFill>
                  <a:schemeClr val="bg1"/>
                </a:solidFill>
              </a:rPr>
              <a:t>y generación de una base de datos espacial para el sector turismo</a:t>
            </a:r>
            <a:r>
              <a:rPr lang="es-ES" b="1" dirty="0" smtClean="0">
                <a:solidFill>
                  <a:schemeClr val="bg1"/>
                </a:solidFill>
              </a:rPr>
              <a:t>.</a:t>
            </a:r>
            <a:endParaRPr lang="es-HN" b="1" dirty="0">
              <a:solidFill>
                <a:schemeClr val="bg1"/>
              </a:solidFill>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138" y="2098886"/>
            <a:ext cx="5289724" cy="4288850"/>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1138" y="2098886"/>
            <a:ext cx="5289724" cy="4198315"/>
          </a:xfrm>
          <a:prstGeom prst="rect">
            <a:avLst/>
          </a:prstGeom>
        </p:spPr>
      </p:pic>
    </p:spTree>
    <p:extLst>
      <p:ext uri="{BB962C8B-B14F-4D97-AF65-F5344CB8AC3E}">
        <p14:creationId xmlns:p14="http://schemas.microsoft.com/office/powerpoint/2010/main" val="165055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
                                            <p:txEl>
                                              <p:pRg st="0" end="0"/>
                                            </p:txEl>
                                          </p:spTgt>
                                        </p:tgtEl>
                                        <p:attrNameLst>
                                          <p:attrName>style.color</p:attrName>
                                        </p:attrNameLst>
                                      </p:cBhvr>
                                      <p:by>
                                        <p:hsl h="0" s="-12549" l="-25098"/>
                                      </p:by>
                                    </p:animClr>
                                    <p:animClr clrSpc="hsl" dir="cw">
                                      <p:cBhvr>
                                        <p:cTn id="7" dur="500" fill="hold"/>
                                        <p:tgtEl>
                                          <p:spTgt spid="3">
                                            <p:txEl>
                                              <p:pRg st="0" end="0"/>
                                            </p:txEl>
                                          </p:spTgt>
                                        </p:tgtEl>
                                        <p:attrNameLst>
                                          <p:attrName>fillcolor</p:attrName>
                                        </p:attrNameLst>
                                      </p:cBhvr>
                                      <p:by>
                                        <p:hsl h="0" s="-12549" l="-25098"/>
                                      </p:by>
                                    </p:animClr>
                                    <p:animClr clrSpc="hsl" dir="cw">
                                      <p:cBhvr>
                                        <p:cTn id="8" dur="500" fill="hold"/>
                                        <p:tgtEl>
                                          <p:spTgt spid="3">
                                            <p:txEl>
                                              <p:pRg st="0" end="0"/>
                                            </p:txEl>
                                          </p:spTgt>
                                        </p:tgtEl>
                                        <p:attrNameLst>
                                          <p:attrName>stroke.color</p:attrName>
                                        </p:attrNameLst>
                                      </p:cBhvr>
                                      <p:by>
                                        <p:hsl h="0" s="-12549" l="-25098"/>
                                      </p:by>
                                    </p:animClr>
                                    <p:set>
                                      <p:cBhvr>
                                        <p:cTn id="9" dur="500" fill="hold"/>
                                        <p:tgtEl>
                                          <p:spTgt spid="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07" y="0"/>
            <a:ext cx="12088586" cy="6802120"/>
          </a:xfrm>
          <a:prstGeom prst="rect">
            <a:avLst/>
          </a:prstGeom>
          <a:ln w="228600" cap="sq" cmpd="thickThin">
            <a:solidFill>
              <a:srgbClr val="000000"/>
            </a:solidFill>
            <a:prstDash val="solid"/>
            <a:miter lim="800000"/>
          </a:ln>
          <a:effectLst>
            <a:innerShdw blurRad="76200">
              <a:srgbClr val="000000"/>
            </a:innerShdw>
          </a:effectLst>
        </p:spPr>
      </p:pic>
      <p:sp>
        <p:nvSpPr>
          <p:cNvPr id="3" name="Subtítulo 2"/>
          <p:cNvSpPr>
            <a:spLocks noGrp="1"/>
          </p:cNvSpPr>
          <p:nvPr>
            <p:ph type="subTitle" idx="1"/>
          </p:nvPr>
        </p:nvSpPr>
        <p:spPr>
          <a:xfrm>
            <a:off x="313508" y="244884"/>
            <a:ext cx="11564983" cy="6182042"/>
          </a:xfrm>
        </p:spPr>
        <p:txBody>
          <a:bodyPr/>
          <a:lstStyle/>
          <a:p>
            <a:r>
              <a:rPr lang="es-HN" b="1" dirty="0"/>
              <a:t>Propuesta </a:t>
            </a:r>
            <a:r>
              <a:rPr lang="es-HN" b="1" dirty="0" smtClean="0"/>
              <a:t>Geoturismo </a:t>
            </a:r>
            <a:r>
              <a:rPr lang="es-HN" b="1" dirty="0"/>
              <a:t>en qué </a:t>
            </a:r>
            <a:r>
              <a:rPr lang="es-HN" b="1" dirty="0" smtClean="0"/>
              <a:t>consiste.</a:t>
            </a:r>
          </a:p>
          <a:p>
            <a:pPr algn="just"/>
            <a:r>
              <a:rPr lang="es-HN" dirty="0">
                <a:solidFill>
                  <a:schemeClr val="bg1"/>
                </a:solidFill>
              </a:rPr>
              <a:t>El </a:t>
            </a:r>
            <a:r>
              <a:rPr lang="es-HN" dirty="0" smtClean="0">
                <a:solidFill>
                  <a:schemeClr val="bg1"/>
                </a:solidFill>
              </a:rPr>
              <a:t>proyecto geoturismo</a:t>
            </a:r>
            <a:r>
              <a:rPr lang="es-HN" dirty="0" smtClean="0">
                <a:solidFill>
                  <a:schemeClr val="bg1"/>
                </a:solidFill>
              </a:rPr>
              <a:t> </a:t>
            </a:r>
            <a:r>
              <a:rPr lang="es-HN" dirty="0">
                <a:solidFill>
                  <a:schemeClr val="bg1"/>
                </a:solidFill>
              </a:rPr>
              <a:t>consiste en una aplicación web mapping que desplegara un conjunto de aplicaciones que mostrara al usuario el atractivo turístico de Honduras a través de mapas, despliegue de información de interés sobre estos y almacenamiento de una base de datos espacial sobre la localización y aspectos temáticos que condicionan a las localidades para poder aprovechar al máximo el potencial turístico</a:t>
            </a:r>
            <a:r>
              <a:rPr lang="es-HN" dirty="0" smtClean="0">
                <a:solidFill>
                  <a:schemeClr val="bg1"/>
                </a:solidFill>
              </a:rPr>
              <a:t>.</a:t>
            </a:r>
          </a:p>
          <a:p>
            <a:pPr algn="l"/>
            <a:endParaRPr lang="es-ES" dirty="0"/>
          </a:p>
          <a:p>
            <a:pPr algn="l"/>
            <a:endParaRPr lang="es-HN" dirty="0" smtClean="0"/>
          </a:p>
          <a:p>
            <a:pPr algn="l"/>
            <a:endParaRPr lang="es-ES" dirty="0"/>
          </a:p>
          <a:p>
            <a:pPr algn="l"/>
            <a:endParaRPr lang="es-HN" dirty="0"/>
          </a:p>
          <a:p>
            <a:endParaRPr lang="es-HN" b="1" dirty="0" smtClean="0"/>
          </a:p>
          <a:p>
            <a:pPr algn="l"/>
            <a:endParaRPr lang="es-HN" dirty="0"/>
          </a:p>
        </p:txBody>
      </p:sp>
      <p:pic>
        <p:nvPicPr>
          <p:cNvPr id="1026" name="Picture 2" descr="Mapas | hide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885" y="2986304"/>
            <a:ext cx="4897361" cy="2829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DE Exprés con GeoNode | CartoSi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57" y="2986304"/>
            <a:ext cx="5177427" cy="282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522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07" y="0"/>
            <a:ext cx="12088586" cy="6802120"/>
          </a:xfrm>
          <a:prstGeom prst="rect">
            <a:avLst/>
          </a:prstGeom>
          <a:ln w="228600" cap="sq" cmpd="thickThin">
            <a:solidFill>
              <a:srgbClr val="000000"/>
            </a:solidFill>
            <a:prstDash val="solid"/>
            <a:miter lim="800000"/>
          </a:ln>
          <a:effectLst>
            <a:innerShdw blurRad="76200">
              <a:srgbClr val="000000"/>
            </a:innerShdw>
          </a:effectLst>
        </p:spPr>
      </p:pic>
      <p:sp>
        <p:nvSpPr>
          <p:cNvPr id="3" name="Subtítulo 2"/>
          <p:cNvSpPr>
            <a:spLocks noGrp="1"/>
          </p:cNvSpPr>
          <p:nvPr>
            <p:ph type="subTitle" idx="1"/>
          </p:nvPr>
        </p:nvSpPr>
        <p:spPr>
          <a:xfrm>
            <a:off x="191588" y="218757"/>
            <a:ext cx="11787051" cy="6364923"/>
          </a:xfrm>
        </p:spPr>
        <p:txBody>
          <a:bodyPr/>
          <a:lstStyle/>
          <a:p>
            <a:pPr algn="l"/>
            <a:endParaRPr lang="es-HN" dirty="0" smtClean="0"/>
          </a:p>
          <a:p>
            <a:pPr algn="just"/>
            <a:r>
              <a:rPr lang="es-HN" dirty="0" smtClean="0">
                <a:solidFill>
                  <a:schemeClr val="bg1"/>
                </a:solidFill>
              </a:rPr>
              <a:t>Este </a:t>
            </a:r>
            <a:r>
              <a:rPr lang="es-HN" dirty="0">
                <a:solidFill>
                  <a:schemeClr val="bg1"/>
                </a:solidFill>
              </a:rPr>
              <a:t>proyecto está basado en estos aspectos antes mencionados donde los </a:t>
            </a:r>
            <a:r>
              <a:rPr lang="es-HN" b="1" dirty="0">
                <a:solidFill>
                  <a:schemeClr val="bg1"/>
                </a:solidFill>
              </a:rPr>
              <a:t>SIG</a:t>
            </a:r>
            <a:r>
              <a:rPr lang="es-HN" dirty="0">
                <a:solidFill>
                  <a:schemeClr val="bg1"/>
                </a:solidFill>
              </a:rPr>
              <a:t>, sistemas de información geográfica juegan un papel importante ya que nos permiten gestionar la información de manera eficiente de un territorio. Una de las aplicaciones de estos sistemas en el turismo es la creación de interfaces web denominados Geo portales que se adecúan a las necesidades de búsqueda de los clientes, en este caso de los turistas, permitiéndoles la fácil y rápida búsqueda de información turística de las localidades que se visitarán a través de mapas y tableros de control</a:t>
            </a:r>
            <a:r>
              <a:rPr lang="es-HN" dirty="0" smtClean="0">
                <a:solidFill>
                  <a:schemeClr val="bg1"/>
                </a:solidFill>
              </a:rPr>
              <a:t>.</a:t>
            </a:r>
          </a:p>
          <a:p>
            <a:pPr algn="l"/>
            <a:endParaRPr lang="es-ES" dirty="0"/>
          </a:p>
          <a:p>
            <a:pPr algn="l"/>
            <a:endParaRPr lang="es-HN" dirty="0"/>
          </a:p>
          <a:p>
            <a:endParaRPr lang="es-HN" dirty="0"/>
          </a:p>
        </p:txBody>
      </p:sp>
      <p:sp>
        <p:nvSpPr>
          <p:cNvPr id="5" name="AutoShape 2" descr="Qué son los SIG y cuál es su importancia? | Meteorología en R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HN"/>
          </a:p>
        </p:txBody>
      </p:sp>
      <p:pic>
        <p:nvPicPr>
          <p:cNvPr id="2052" name="Picture 4" descr="Qué son los SIG y cuál es su importancia? | Meteorología en 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2044" y="3401060"/>
            <a:ext cx="4244249" cy="28613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troducción a SIG | ArcGIS Resource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302" y="3326351"/>
            <a:ext cx="4244249" cy="2936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136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07" y="0"/>
            <a:ext cx="12088586" cy="6802120"/>
          </a:xfrm>
          <a:prstGeom prst="rect">
            <a:avLst/>
          </a:prstGeom>
          <a:ln w="228600" cap="sq" cmpd="thickThin">
            <a:solidFill>
              <a:srgbClr val="000000"/>
            </a:solidFill>
            <a:prstDash val="solid"/>
            <a:miter lim="800000"/>
          </a:ln>
          <a:effectLst>
            <a:innerShdw blurRad="76200">
              <a:srgbClr val="000000"/>
            </a:innerShdw>
          </a:effectLst>
        </p:spPr>
      </p:pic>
      <p:sp>
        <p:nvSpPr>
          <p:cNvPr id="3" name="Subtítulo 2"/>
          <p:cNvSpPr>
            <a:spLocks noGrp="1"/>
          </p:cNvSpPr>
          <p:nvPr>
            <p:ph type="subTitle" idx="1"/>
          </p:nvPr>
        </p:nvSpPr>
        <p:spPr>
          <a:xfrm>
            <a:off x="283028" y="231820"/>
            <a:ext cx="11682549" cy="6417174"/>
          </a:xfrm>
        </p:spPr>
        <p:txBody>
          <a:bodyPr/>
          <a:lstStyle/>
          <a:p>
            <a:pPr algn="just"/>
            <a:r>
              <a:rPr lang="es-ES" b="1" dirty="0" smtClean="0">
                <a:solidFill>
                  <a:schemeClr val="bg1"/>
                </a:solidFill>
              </a:rPr>
              <a:t>Ventajas del </a:t>
            </a:r>
            <a:r>
              <a:rPr lang="es-ES" b="1" dirty="0" smtClean="0">
                <a:solidFill>
                  <a:schemeClr val="bg1"/>
                </a:solidFill>
              </a:rPr>
              <a:t>proyecto</a:t>
            </a:r>
            <a:r>
              <a:rPr lang="es-ES" b="1" dirty="0" smtClean="0">
                <a:solidFill>
                  <a:schemeClr val="bg1"/>
                </a:solidFill>
              </a:rPr>
              <a:t> </a:t>
            </a:r>
            <a:r>
              <a:rPr lang="es-ES" b="1" dirty="0" smtClean="0">
                <a:solidFill>
                  <a:schemeClr val="bg1"/>
                </a:solidFill>
              </a:rPr>
              <a:t>al sector turismo.</a:t>
            </a:r>
          </a:p>
          <a:p>
            <a:pPr marL="457200" indent="-457200" algn="just">
              <a:buFont typeface="Arial" panose="020B0604020202020204" pitchFamily="34" charset="0"/>
              <a:buChar char="•"/>
            </a:pPr>
            <a:r>
              <a:rPr lang="es-HN" b="1" dirty="0">
                <a:solidFill>
                  <a:schemeClr val="bg1"/>
                </a:solidFill>
              </a:rPr>
              <a:t>Inventarios turísticos</a:t>
            </a:r>
            <a:r>
              <a:rPr lang="es-HN" dirty="0">
                <a:solidFill>
                  <a:schemeClr val="bg1"/>
                </a:solidFill>
              </a:rPr>
              <a:t>: Se los utiliza para iniciar con proyectos turísticos, en donde se georreferencia la posición del atractivo turístico, sus características y su relación con los diferentes servicios turísticos, esto permite a los profesionales tener elementos más claros para la planificación y toma de decisiones de acuerdo con diferentes variables geográficas que presente el terreno. </a:t>
            </a:r>
            <a:endParaRPr lang="es-HN" dirty="0" smtClean="0">
              <a:solidFill>
                <a:schemeClr val="bg1"/>
              </a:solidFill>
            </a:endParaRPr>
          </a:p>
          <a:p>
            <a:pPr marL="457200" indent="-457200" algn="just">
              <a:buFont typeface="Arial" panose="020B0604020202020204" pitchFamily="34" charset="0"/>
              <a:buChar char="•"/>
            </a:pPr>
            <a:endParaRPr lang="es-HN" dirty="0" smtClean="0">
              <a:solidFill>
                <a:schemeClr val="bg1"/>
              </a:solidFill>
            </a:endParaRPr>
          </a:p>
          <a:p>
            <a:pPr marL="457200" indent="-457200" algn="just">
              <a:buFont typeface="Arial" panose="020B0604020202020204" pitchFamily="34" charset="0"/>
              <a:buChar char="•"/>
            </a:pPr>
            <a:r>
              <a:rPr lang="es-HN" b="1" dirty="0">
                <a:solidFill>
                  <a:schemeClr val="bg1"/>
                </a:solidFill>
              </a:rPr>
              <a:t>Monitoreo del impacto turístico</a:t>
            </a:r>
            <a:r>
              <a:rPr lang="es-HN" dirty="0">
                <a:solidFill>
                  <a:schemeClr val="bg1"/>
                </a:solidFill>
              </a:rPr>
              <a:t>: los SIG permiten determinar las tendencias de los turistas respecto a un lugar de interés turístico y determinar qué ha cambiado en ese lugar en el tiempo y espacio, esto permite integrar en una sola interfaz datos de información medioambiental, social y económica, facilitando el monitoreo y modelaje del desarrollo sustentable de un destino turístico. Toda esta información se recopilará en un portal web donde se presentará información, mapas temáticos y capas que servirán para análisis que permitan complementar la constante expansión y diversificación del turismo que responde a múltiples motivaciones y preferencias de los turistas. </a:t>
            </a:r>
          </a:p>
          <a:p>
            <a:pPr algn="l"/>
            <a:endParaRPr lang="es-ES" b="1" dirty="0" smtClean="0"/>
          </a:p>
          <a:p>
            <a:pPr algn="l"/>
            <a:r>
              <a:rPr lang="es-ES" dirty="0" smtClean="0"/>
              <a:t> </a:t>
            </a:r>
            <a:endParaRPr lang="es-HN" dirty="0"/>
          </a:p>
        </p:txBody>
      </p:sp>
    </p:spTree>
    <p:extLst>
      <p:ext uri="{BB962C8B-B14F-4D97-AF65-F5344CB8AC3E}">
        <p14:creationId xmlns:p14="http://schemas.microsoft.com/office/powerpoint/2010/main" val="3127597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14" y="0"/>
            <a:ext cx="12088586" cy="6802120"/>
          </a:xfrm>
          <a:prstGeom prst="rect">
            <a:avLst/>
          </a:prstGeom>
          <a:ln w="228600" cap="sq" cmpd="thickThin">
            <a:solidFill>
              <a:srgbClr val="000000"/>
            </a:solidFill>
            <a:prstDash val="solid"/>
            <a:miter lim="800000"/>
          </a:ln>
          <a:effectLst>
            <a:innerShdw blurRad="76200">
              <a:srgbClr val="000000"/>
            </a:innerShdw>
          </a:effectLst>
        </p:spPr>
      </p:pic>
      <p:sp>
        <p:nvSpPr>
          <p:cNvPr id="3" name="Subtítulo 2"/>
          <p:cNvSpPr>
            <a:spLocks noGrp="1"/>
          </p:cNvSpPr>
          <p:nvPr>
            <p:ph type="subTitle" idx="1"/>
          </p:nvPr>
        </p:nvSpPr>
        <p:spPr>
          <a:xfrm>
            <a:off x="269965" y="218757"/>
            <a:ext cx="11695612" cy="6351859"/>
          </a:xfrm>
        </p:spPr>
        <p:txBody>
          <a:bodyPr/>
          <a:lstStyle/>
          <a:p>
            <a:pPr algn="just"/>
            <a:r>
              <a:rPr lang="es-ES" b="1" dirty="0" smtClean="0">
                <a:solidFill>
                  <a:schemeClr val="bg1"/>
                </a:solidFill>
              </a:rPr>
              <a:t>Ventajas del </a:t>
            </a:r>
            <a:r>
              <a:rPr lang="es-ES" b="1" dirty="0" smtClean="0">
                <a:solidFill>
                  <a:schemeClr val="bg1"/>
                </a:solidFill>
              </a:rPr>
              <a:t>proyecto al </a:t>
            </a:r>
            <a:r>
              <a:rPr lang="es-ES" b="1" dirty="0" smtClean="0">
                <a:solidFill>
                  <a:schemeClr val="bg1"/>
                </a:solidFill>
              </a:rPr>
              <a:t>sector turismo.</a:t>
            </a:r>
          </a:p>
          <a:p>
            <a:pPr marL="342900" indent="-342900" algn="just">
              <a:buFont typeface="Arial" panose="020B0604020202020204" pitchFamily="34" charset="0"/>
              <a:buChar char="•"/>
            </a:pPr>
            <a:r>
              <a:rPr lang="es-ES" dirty="0" smtClean="0">
                <a:solidFill>
                  <a:schemeClr val="bg1"/>
                </a:solidFill>
              </a:rPr>
              <a:t>Implementación y funcionamiento a poco costo a comparación de aplicaciones externas.</a:t>
            </a:r>
          </a:p>
          <a:p>
            <a:pPr marL="342900" indent="-342900" algn="just">
              <a:buFont typeface="Arial" panose="020B0604020202020204" pitchFamily="34" charset="0"/>
              <a:buChar char="•"/>
            </a:pPr>
            <a:r>
              <a:rPr lang="es-ES" dirty="0" smtClean="0">
                <a:solidFill>
                  <a:schemeClr val="bg1"/>
                </a:solidFill>
              </a:rPr>
              <a:t>Resultados solidos de su éxito al ser implementado en países como Estados Unidos, Canadá, Perú, México, Panamá</a:t>
            </a:r>
            <a:r>
              <a:rPr lang="es-ES" dirty="0">
                <a:solidFill>
                  <a:schemeClr val="bg1"/>
                </a:solidFill>
              </a:rPr>
              <a:t> </a:t>
            </a:r>
            <a:r>
              <a:rPr lang="es-ES" dirty="0" smtClean="0">
                <a:solidFill>
                  <a:schemeClr val="bg1"/>
                </a:solidFill>
              </a:rPr>
              <a:t>y republica dominicana etc. </a:t>
            </a:r>
          </a:p>
          <a:p>
            <a:pPr marL="342900" indent="-342900" algn="just">
              <a:buFont typeface="Arial" panose="020B0604020202020204" pitchFamily="34" charset="0"/>
              <a:buChar char="•"/>
            </a:pPr>
            <a:r>
              <a:rPr lang="es-ES" dirty="0" smtClean="0">
                <a:solidFill>
                  <a:schemeClr val="bg1"/>
                </a:solidFill>
              </a:rPr>
              <a:t>Diferentes instituciones del gobierno hacen implementación de los SIG donde se tiene un portal web de mapas como IP, COPECO, ICF y el INE. </a:t>
            </a:r>
          </a:p>
          <a:p>
            <a:pPr algn="l"/>
            <a:endParaRPr lang="es-ES" dirty="0" smtClean="0"/>
          </a:p>
          <a:p>
            <a:pPr algn="l"/>
            <a:endParaRPr lang="es-ES" dirty="0" smtClean="0"/>
          </a:p>
          <a:p>
            <a:pPr marL="342900" indent="-342900" algn="l">
              <a:buFont typeface="Arial" panose="020B0604020202020204" pitchFamily="34" charset="0"/>
              <a:buChar char="•"/>
            </a:pPr>
            <a:endParaRPr lang="es-ES" dirty="0" smtClean="0"/>
          </a:p>
          <a:p>
            <a:pPr algn="l"/>
            <a:endParaRPr lang="es-ES" b="1" dirty="0" smtClean="0"/>
          </a:p>
          <a:p>
            <a:pPr algn="l"/>
            <a:endParaRPr lang="es-HN" dirty="0"/>
          </a:p>
        </p:txBody>
      </p:sp>
      <p:pic>
        <p:nvPicPr>
          <p:cNvPr id="4" name="Imagen 3"/>
          <p:cNvPicPr>
            <a:picLocks noChangeAspect="1"/>
          </p:cNvPicPr>
          <p:nvPr/>
        </p:nvPicPr>
        <p:blipFill>
          <a:blip r:embed="rId3"/>
          <a:stretch>
            <a:fillRect/>
          </a:stretch>
        </p:blipFill>
        <p:spPr>
          <a:xfrm>
            <a:off x="494211" y="3267128"/>
            <a:ext cx="5564778" cy="2632844"/>
          </a:xfrm>
          <a:prstGeom prst="rect">
            <a:avLst/>
          </a:prstGeom>
        </p:spPr>
      </p:pic>
      <p:pic>
        <p:nvPicPr>
          <p:cNvPr id="5" name="Imagen 4"/>
          <p:cNvPicPr>
            <a:picLocks noChangeAspect="1"/>
          </p:cNvPicPr>
          <p:nvPr/>
        </p:nvPicPr>
        <p:blipFill>
          <a:blip r:embed="rId4"/>
          <a:stretch>
            <a:fillRect/>
          </a:stretch>
        </p:blipFill>
        <p:spPr>
          <a:xfrm>
            <a:off x="6244930" y="3197714"/>
            <a:ext cx="5720647" cy="2602196"/>
          </a:xfrm>
          <a:prstGeom prst="rect">
            <a:avLst/>
          </a:prstGeom>
        </p:spPr>
      </p:pic>
    </p:spTree>
    <p:extLst>
      <p:ext uri="{BB962C8B-B14F-4D97-AF65-F5344CB8AC3E}">
        <p14:creationId xmlns:p14="http://schemas.microsoft.com/office/powerpoint/2010/main" val="3360061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07" y="0"/>
            <a:ext cx="12088586" cy="6802120"/>
          </a:xfrm>
          <a:prstGeom prst="rect">
            <a:avLst/>
          </a:prstGeom>
          <a:ln w="228600" cap="sq" cmpd="thickThin">
            <a:solidFill>
              <a:srgbClr val="000000"/>
            </a:solidFill>
            <a:prstDash val="solid"/>
            <a:miter lim="800000"/>
          </a:ln>
          <a:effectLst>
            <a:innerShdw blurRad="76200">
              <a:srgbClr val="000000"/>
            </a:innerShdw>
          </a:effectLst>
        </p:spPr>
      </p:pic>
      <p:sp>
        <p:nvSpPr>
          <p:cNvPr id="3" name="Subtítulo 2"/>
          <p:cNvSpPr>
            <a:spLocks noGrp="1"/>
          </p:cNvSpPr>
          <p:nvPr>
            <p:ph type="subTitle" idx="1"/>
          </p:nvPr>
        </p:nvSpPr>
        <p:spPr>
          <a:xfrm>
            <a:off x="387531" y="182880"/>
            <a:ext cx="11486605" cy="6335486"/>
          </a:xfrm>
        </p:spPr>
        <p:txBody>
          <a:bodyPr/>
          <a:lstStyle/>
          <a:p>
            <a:pPr algn="just"/>
            <a:r>
              <a:rPr lang="es-HN" b="1" dirty="0">
                <a:solidFill>
                  <a:schemeClr val="bg1"/>
                </a:solidFill>
              </a:rPr>
              <a:t>Alcances de la aplicación web </a:t>
            </a:r>
            <a:r>
              <a:rPr lang="es-HN" b="1" dirty="0" smtClean="0">
                <a:solidFill>
                  <a:schemeClr val="bg1"/>
                </a:solidFill>
              </a:rPr>
              <a:t>Geoturismo.  </a:t>
            </a:r>
            <a:endParaRPr lang="es-HN" dirty="0">
              <a:solidFill>
                <a:schemeClr val="bg1"/>
              </a:solidFill>
            </a:endParaRPr>
          </a:p>
          <a:p>
            <a:pPr marL="342900" lvl="0" indent="-342900" algn="just">
              <a:buFont typeface="Arial" panose="020B0604020202020204" pitchFamily="34" charset="0"/>
              <a:buChar char="•"/>
            </a:pPr>
            <a:r>
              <a:rPr lang="es-HN" dirty="0">
                <a:solidFill>
                  <a:schemeClr val="bg1"/>
                </a:solidFill>
              </a:rPr>
              <a:t>Proporcionar una página web que desplegara información del proyecto y de mapas web temáticos a partir de la información generada para los diferentes estudios de casos que permitan potenciar el sector turismo. </a:t>
            </a:r>
          </a:p>
          <a:p>
            <a:pPr marL="342900" lvl="0" indent="-342900" algn="just">
              <a:buFont typeface="Arial" panose="020B0604020202020204" pitchFamily="34" charset="0"/>
              <a:buChar char="•"/>
            </a:pPr>
            <a:r>
              <a:rPr lang="es-HN" dirty="0">
                <a:solidFill>
                  <a:schemeClr val="bg1"/>
                </a:solidFill>
              </a:rPr>
              <a:t>Generación de un </a:t>
            </a:r>
            <a:r>
              <a:rPr lang="es-HN" dirty="0" smtClean="0">
                <a:solidFill>
                  <a:schemeClr val="bg1"/>
                </a:solidFill>
              </a:rPr>
              <a:t>geo portal </a:t>
            </a:r>
            <a:r>
              <a:rPr lang="es-HN" dirty="0">
                <a:solidFill>
                  <a:schemeClr val="bg1"/>
                </a:solidFill>
              </a:rPr>
              <a:t>web basado en software libre donde se subirá información relacionado a la temática de turismo y variables temáticas que complementan que aspectos sociales, económicos y ambientales aportan al desarrollo óptimo del turismo en Honduras a través de su componente de localización. </a:t>
            </a:r>
          </a:p>
          <a:p>
            <a:pPr marL="342900" lvl="0" indent="-342900" algn="just">
              <a:buFont typeface="Arial" panose="020B0604020202020204" pitchFamily="34" charset="0"/>
              <a:buChar char="•"/>
            </a:pPr>
            <a:r>
              <a:rPr lang="es-HN" dirty="0">
                <a:solidFill>
                  <a:schemeClr val="bg1"/>
                </a:solidFill>
              </a:rPr>
              <a:t>Generar una base de datos espacial para el sector turismo generar datos fundamentales de localización de zonas turísticas, potencial turístico, zonas de influencia del turismo en las localidades, rutas turísticas y datos temáticos que complementan nuestro estudio de interés. </a:t>
            </a:r>
          </a:p>
          <a:p>
            <a:pPr marL="342900" lvl="0" indent="-342900" algn="just">
              <a:buFont typeface="Arial" panose="020B0604020202020204" pitchFamily="34" charset="0"/>
              <a:buChar char="•"/>
            </a:pPr>
            <a:r>
              <a:rPr lang="es-HN" dirty="0">
                <a:solidFill>
                  <a:schemeClr val="bg1"/>
                </a:solidFill>
              </a:rPr>
              <a:t>Toda la información está a disposición y de propiedad a la secretaria de turismo como todo tipo de servicio y aplicación generada. </a:t>
            </a:r>
          </a:p>
          <a:p>
            <a:endParaRPr lang="es-HN" dirty="0"/>
          </a:p>
        </p:txBody>
      </p:sp>
    </p:spTree>
    <p:extLst>
      <p:ext uri="{BB962C8B-B14F-4D97-AF65-F5344CB8AC3E}">
        <p14:creationId xmlns:p14="http://schemas.microsoft.com/office/powerpoint/2010/main" val="109044158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588</Words>
  <Application>Microsoft Office PowerPoint</Application>
  <PresentationFormat>Panorámica</PresentationFormat>
  <Paragraphs>28</Paragraphs>
  <Slides>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dc:creator>
  <cp:lastModifiedBy>María</cp:lastModifiedBy>
  <cp:revision>13</cp:revision>
  <dcterms:created xsi:type="dcterms:W3CDTF">2022-01-29T03:03:47Z</dcterms:created>
  <dcterms:modified xsi:type="dcterms:W3CDTF">2022-01-30T23:49:14Z</dcterms:modified>
</cp:coreProperties>
</file>